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66" r:id="rId3"/>
    <p:sldId id="267" r:id="rId4"/>
    <p:sldId id="257" r:id="rId5"/>
    <p:sldId id="258" r:id="rId6"/>
    <p:sldId id="271" r:id="rId7"/>
    <p:sldId id="276" r:id="rId8"/>
    <p:sldId id="262" r:id="rId9"/>
    <p:sldId id="279" r:id="rId10"/>
    <p:sldId id="280" r:id="rId11"/>
    <p:sldId id="281" r:id="rId12"/>
    <p:sldId id="282" r:id="rId13"/>
    <p:sldId id="283" r:id="rId14"/>
    <p:sldId id="284" r:id="rId15"/>
    <p:sldId id="287" r:id="rId16"/>
    <p:sldId id="291" r:id="rId17"/>
    <p:sldId id="288" r:id="rId18"/>
    <p:sldId id="311" r:id="rId19"/>
    <p:sldId id="289" r:id="rId20"/>
    <p:sldId id="292" r:id="rId21"/>
    <p:sldId id="293" r:id="rId22"/>
    <p:sldId id="294" r:id="rId23"/>
    <p:sldId id="295" r:id="rId24"/>
    <p:sldId id="296" r:id="rId25"/>
    <p:sldId id="299" r:id="rId26"/>
    <p:sldId id="310" r:id="rId27"/>
    <p:sldId id="26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B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18" autoAdjust="0"/>
  </p:normalViewPr>
  <p:slideViewPr>
    <p:cSldViewPr snapToGrid="0" snapToObjects="1">
      <p:cViewPr varScale="1">
        <p:scale>
          <a:sx n="52" d="100"/>
          <a:sy n="52" d="100"/>
        </p:scale>
        <p:origin x="1632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78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83AAF-647C-124C-A7E3-1A9774265EB8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663C6-5A26-0444-9C77-C4D0D08CC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1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64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53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lphaUcPeriod"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events by day, week, or month. Click icons to change view.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lphaUcPeriod"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Navigate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another month.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lphaUcPeriod"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New Event by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plus sign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a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You can then customize the event by providing a title, calendar to display the event, date/time, and description.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lphaU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Color-coded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display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an event. Need to modify the date? Press and drag to another date OR click the event to manage it (if you have permission).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lphaUcPeriod"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Calendar legend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Visible calendars will have a checkmark to the left of the calendar name. To modify the color, click the arrow on the right of the name,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lphaUcPeriod"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your Blackboard Learn calendar to an external calendar application. Once linked, it will automatically update when any new event is added or items are modified. NOTE: You cannot import external calendar into this calendar.</a:t>
            </a:r>
          </a:p>
          <a:p>
            <a:pPr marL="228600" indent="-228600">
              <a:buFont typeface="+mj-lt"/>
              <a:buAutoNum type="alphaUcPeriod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9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9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9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lphaUcPeriod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9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9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9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9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9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9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9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63C6-5A26-0444-9C77-C4D0D08CC26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May 20,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May 20,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May 20,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May 20,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May 20,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May 20,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May 20,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May 20,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May 20,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May 20,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May 20,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20,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715709" y="6131314"/>
            <a:ext cx="2186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3B3B3B"/>
                </a:solidFill>
                <a:latin typeface="Century Gothic" charset="0"/>
              </a:rPr>
              <a:t>© 2016 Blackboard Inc.</a:t>
            </a:r>
          </a:p>
          <a:p>
            <a:pPr>
              <a:defRPr/>
            </a:pPr>
            <a:r>
              <a:rPr lang="en-US" sz="1400" dirty="0">
                <a:solidFill>
                  <a:srgbClr val="3B3B3B"/>
                </a:solidFill>
                <a:latin typeface="Century Gothic" charset="0"/>
              </a:rPr>
              <a:t>   All rights reserved.</a:t>
            </a:r>
          </a:p>
        </p:txBody>
      </p:sp>
      <p:pic>
        <p:nvPicPr>
          <p:cNvPr id="2" name="Picture 1" descr="PP Communication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165" y="-21117"/>
            <a:ext cx="6180502" cy="575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75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Course message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Send </a:t>
            </a:r>
            <a:r>
              <a:rPr lang="en-US" sz="1800" dirty="0">
                <a:solidFill>
                  <a:srgbClr val="863204"/>
                </a:solidFill>
              </a:rPr>
              <a:t>secure electronic messages </a:t>
            </a:r>
            <a:r>
              <a:rPr lang="en-US" sz="1800" b="0" dirty="0"/>
              <a:t>to other course members’ within the course.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Does not use an external email address.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Both incoming and outgoing messages are saved.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If used, encourage routine checks for new messages.</a:t>
            </a:r>
          </a:p>
          <a:p>
            <a:pPr marL="0" indent="0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31265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70" y="1287045"/>
            <a:ext cx="7158741" cy="28723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sz="1800" b="0" dirty="0"/>
              <a:t>What is the main difference between  </a:t>
            </a:r>
            <a:r>
              <a:rPr lang="en-US" sz="1800" dirty="0">
                <a:solidFill>
                  <a:schemeClr val="accent2"/>
                </a:solidFill>
              </a:rPr>
              <a:t>Email </a:t>
            </a:r>
            <a:r>
              <a:rPr lang="en-US" sz="1800" b="0" dirty="0"/>
              <a:t>and </a:t>
            </a:r>
            <a:r>
              <a:rPr lang="en-US" sz="1800" dirty="0">
                <a:solidFill>
                  <a:schemeClr val="accent2"/>
                </a:solidFill>
              </a:rPr>
              <a:t>Course Messages?</a:t>
            </a:r>
          </a:p>
          <a:p>
            <a:pPr marL="0" indent="0">
              <a:lnSpc>
                <a:spcPct val="150000"/>
              </a:lnSpc>
            </a:pPr>
            <a:endParaRPr lang="en-US" sz="1800" b="0" dirty="0">
              <a:solidFill>
                <a:schemeClr val="accent2"/>
              </a:solidFill>
            </a:endParaRPr>
          </a:p>
          <a:p>
            <a:pPr marL="0" indent="0">
              <a:lnSpc>
                <a:spcPct val="150000"/>
              </a:lnSpc>
            </a:pPr>
            <a:r>
              <a:rPr lang="en-US" sz="1800" b="0" dirty="0"/>
              <a:t>What are the benefits of using </a:t>
            </a:r>
            <a:r>
              <a:rPr lang="en-US" sz="1800" dirty="0">
                <a:solidFill>
                  <a:schemeClr val="accent2"/>
                </a:solidFill>
              </a:rPr>
              <a:t>Email </a:t>
            </a:r>
            <a:r>
              <a:rPr lang="en-US" sz="1800" b="0" dirty="0"/>
              <a:t>or </a:t>
            </a:r>
            <a:r>
              <a:rPr lang="en-US" sz="1800" dirty="0">
                <a:solidFill>
                  <a:schemeClr val="accent2"/>
                </a:solidFill>
              </a:rPr>
              <a:t>Course Messages?</a:t>
            </a:r>
            <a:endParaRPr lang="en-US" sz="1800" b="0" dirty="0"/>
          </a:p>
          <a:p>
            <a:pPr marL="0" indent="0">
              <a:lnSpc>
                <a:spcPct val="150000"/>
              </a:lnSpc>
            </a:pPr>
            <a:endParaRPr lang="en-US" sz="1800" b="0" dirty="0"/>
          </a:p>
          <a:p>
            <a:pPr marL="0" indent="0">
              <a:spcBef>
                <a:spcPts val="0"/>
              </a:spcBef>
            </a:pPr>
            <a:endParaRPr lang="en-US" sz="1800" b="0" dirty="0"/>
          </a:p>
          <a:p>
            <a:endParaRPr lang="en-US" b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FREQUENTLY ASKED QUESTIONS</a:t>
            </a:r>
          </a:p>
        </p:txBody>
      </p:sp>
      <p:pic>
        <p:nvPicPr>
          <p:cNvPr id="7" name="Picture 6" title="&quot;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90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0436" y="381993"/>
            <a:ext cx="6075094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TRY IT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4427" y="1095179"/>
            <a:ext cx="686309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your </a:t>
            </a:r>
            <a:r>
              <a:rPr lang="en-US" b="1" dirty="0">
                <a:solidFill>
                  <a:schemeClr val="accent2"/>
                </a:solidFill>
              </a:rPr>
              <a:t>Practice Course </a:t>
            </a:r>
            <a:r>
              <a:rPr lang="en-US" dirty="0"/>
              <a:t>to experiment sending Email and Course Messages.</a:t>
            </a:r>
          </a:p>
        </p:txBody>
      </p:sp>
      <p:pic>
        <p:nvPicPr>
          <p:cNvPr id="8" name="Picture 7" title="&quot;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88" y="460924"/>
            <a:ext cx="800100" cy="367030"/>
          </a:xfrm>
          <a:prstGeom prst="rect">
            <a:avLst/>
          </a:prstGeom>
        </p:spPr>
      </p:pic>
      <p:pic>
        <p:nvPicPr>
          <p:cNvPr id="5" name="Picture 4" title="smiling lady working on lapto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345"/>
            <a:ext cx="4423253" cy="27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468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syllabus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Important reference that students routinely consult throughout the course.</a:t>
            </a:r>
          </a:p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Two methods:</a:t>
            </a:r>
          </a:p>
          <a:p>
            <a:pPr marL="809244" lvl="3" indent="-342900">
              <a:lnSpc>
                <a:spcPct val="150000"/>
              </a:lnSpc>
              <a:buClr>
                <a:srgbClr val="08BFEA"/>
              </a:buClr>
              <a:buSzPct val="175000"/>
              <a:buFont typeface="+mj-lt"/>
              <a:buAutoNum type="arabicPeriod"/>
            </a:pPr>
            <a:r>
              <a:rPr lang="en-US" sz="1800" dirty="0"/>
              <a:t> Upload a Syllabus File.</a:t>
            </a:r>
          </a:p>
          <a:p>
            <a:pPr marL="809244" lvl="3" indent="-342900">
              <a:lnSpc>
                <a:spcPct val="150000"/>
              </a:lnSpc>
              <a:buClr>
                <a:srgbClr val="08BFEA"/>
              </a:buClr>
              <a:buSzPct val="175000"/>
              <a:buFont typeface="+mj-lt"/>
              <a:buAutoNum type="arabicPeriod"/>
            </a:pPr>
            <a:r>
              <a:rPr lang="en-US" sz="1800" dirty="0"/>
              <a:t> Build a Syllabus File.</a:t>
            </a:r>
          </a:p>
        </p:txBody>
      </p:sp>
    </p:spTree>
    <p:extLst>
      <p:ext uri="{BB962C8B-B14F-4D97-AF65-F5344CB8AC3E}">
        <p14:creationId xmlns:p14="http://schemas.microsoft.com/office/powerpoint/2010/main" val="2831770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Upload a syllabus file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Benefits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Reduces vertical scrolling as it takes less space in the course area.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Students can easily save the file on their computer. 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 Most faculty already have a syllabus file created.</a:t>
            </a:r>
          </a:p>
        </p:txBody>
      </p:sp>
    </p:spTree>
    <p:extLst>
      <p:ext uri="{BB962C8B-B14F-4D97-AF65-F5344CB8AC3E}">
        <p14:creationId xmlns:p14="http://schemas.microsoft.com/office/powerpoint/2010/main" val="2897570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Use the syllabus builder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Benefits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Creates a syllabus in a modular format.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Provides three default sections: Description, Learning Objectives, and Required Materials. 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 More sections can be added.</a:t>
            </a:r>
          </a:p>
        </p:txBody>
      </p:sp>
    </p:spTree>
    <p:extLst>
      <p:ext uri="{BB962C8B-B14F-4D97-AF65-F5344CB8AC3E}">
        <p14:creationId xmlns:p14="http://schemas.microsoft.com/office/powerpoint/2010/main" val="3325300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0436" y="381993"/>
            <a:ext cx="6075094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TRY IT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4427" y="1095179"/>
            <a:ext cx="686309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your </a:t>
            </a:r>
            <a:r>
              <a:rPr lang="en-US" b="1" dirty="0">
                <a:solidFill>
                  <a:schemeClr val="accent2"/>
                </a:solidFill>
              </a:rPr>
              <a:t>Practice Course </a:t>
            </a:r>
            <a:r>
              <a:rPr lang="en-US" dirty="0"/>
              <a:t>to experiment with both syllabus methods and see which one you will likely use!</a:t>
            </a:r>
          </a:p>
        </p:txBody>
      </p:sp>
      <p:pic>
        <p:nvPicPr>
          <p:cNvPr id="8" name="Picture 7" title="&quot;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88" y="460924"/>
            <a:ext cx="800100" cy="367030"/>
          </a:xfrm>
          <a:prstGeom prst="rect">
            <a:avLst/>
          </a:prstGeom>
        </p:spPr>
      </p:pic>
      <p:pic>
        <p:nvPicPr>
          <p:cNvPr id="5" name="Picture 4" title="smiling lady working on lapto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345"/>
            <a:ext cx="4423253" cy="27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061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calendar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Provide students with dates for important events.</a:t>
            </a:r>
          </a:p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 By default, the following calendars are visible: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</a:t>
            </a:r>
            <a:r>
              <a:rPr lang="en-US" sz="1800" b="1" dirty="0">
                <a:solidFill>
                  <a:schemeClr val="accent2"/>
                </a:solidFill>
              </a:rPr>
              <a:t>Institution</a:t>
            </a:r>
            <a:r>
              <a:rPr lang="en-US" sz="1800" dirty="0"/>
              <a:t>: school-wide calendar events. Created by Blackboard Administrators.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 </a:t>
            </a:r>
            <a:r>
              <a:rPr lang="en-US" sz="1800" b="1" dirty="0">
                <a:solidFill>
                  <a:schemeClr val="accent2"/>
                </a:solidFill>
              </a:rPr>
              <a:t>Course</a:t>
            </a:r>
            <a:r>
              <a:rPr lang="en-US" sz="1800" b="0" dirty="0"/>
              <a:t>: course related evented. Created by instructors of the course.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</a:t>
            </a:r>
            <a:r>
              <a:rPr lang="en-US" sz="1800" b="1" dirty="0">
                <a:solidFill>
                  <a:schemeClr val="accent2"/>
                </a:solidFill>
              </a:rPr>
              <a:t>Personal</a:t>
            </a:r>
            <a:r>
              <a:rPr lang="en-US" sz="1800" dirty="0"/>
              <a:t>: events created and viewable by an individual user.</a:t>
            </a:r>
            <a:endParaRPr lang="en-US" sz="1800" b="0" dirty="0"/>
          </a:p>
          <a:p>
            <a:pPr marL="466344" lvl="3" indent="0">
              <a:lnSpc>
                <a:spcPct val="150000"/>
              </a:lnSpc>
              <a:buClr>
                <a:srgbClr val="08BFEA"/>
              </a:buClr>
              <a:buSzPct val="17500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1593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Calendar User Customizations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Choice of Gregorian, Hijri, or both combined format</a:t>
            </a:r>
          </a:p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Individual choice over "first" day of the week</a:t>
            </a:r>
          </a:p>
          <a:p>
            <a:pPr lvl="0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Advanced filtering choices</a:t>
            </a:r>
          </a:p>
          <a:p>
            <a:pPr marL="0" indent="0">
              <a:lnSpc>
                <a:spcPct val="150000"/>
              </a:lnSpc>
              <a:buClr>
                <a:srgbClr val="08BFEA"/>
              </a:buClr>
              <a:buSzPct val="175000"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482437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Calendar Interface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  <p:pic>
        <p:nvPicPr>
          <p:cNvPr id="7" name="Picture 6" descr="Macintosh HD:private:var:folders:2p:6phld7ls5sbcqj6jlj_htklc0000gp:T:TemporaryItems:calenda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285" y="1132114"/>
            <a:ext cx="6309359" cy="340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787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218" y="1245810"/>
            <a:ext cx="6926682" cy="34346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sz="1800" b="0" dirty="0"/>
              <a:t>Describe the different tools that can be used to keep students informed.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sz="1800" dirty="0"/>
              <a:t>Announcements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sz="1800" b="0" dirty="0"/>
              <a:t>Email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sz="1800" dirty="0"/>
              <a:t>Course Messages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sz="1800" b="0" dirty="0"/>
              <a:t>Syllabus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sz="1800" dirty="0"/>
              <a:t>Calendar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sz="1800" b="0" dirty="0"/>
              <a:t>Contacts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sz="1800" dirty="0"/>
              <a:t>Tasks</a:t>
            </a:r>
            <a:endParaRPr lang="en-US" sz="1800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Objectives</a:t>
            </a:r>
          </a:p>
        </p:txBody>
      </p:sp>
      <p:pic>
        <p:nvPicPr>
          <p:cNvPr id="5" name="Picture 4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18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0436" y="381993"/>
            <a:ext cx="6075094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TRY IT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4427" y="1095179"/>
            <a:ext cx="686309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your </a:t>
            </a:r>
            <a:r>
              <a:rPr lang="en-US" b="1" dirty="0">
                <a:solidFill>
                  <a:schemeClr val="accent2"/>
                </a:solidFill>
              </a:rPr>
              <a:t>Practice Course </a:t>
            </a:r>
            <a:r>
              <a:rPr lang="en-US" dirty="0"/>
              <a:t>to experiment with the calendar. Create a new course event, then try editing it.</a:t>
            </a:r>
          </a:p>
        </p:txBody>
      </p:sp>
      <p:pic>
        <p:nvPicPr>
          <p:cNvPr id="8" name="Picture 7" title="&quot;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88" y="460924"/>
            <a:ext cx="800100" cy="367030"/>
          </a:xfrm>
          <a:prstGeom prst="rect">
            <a:avLst/>
          </a:prstGeom>
        </p:spPr>
      </p:pic>
      <p:pic>
        <p:nvPicPr>
          <p:cNvPr id="5" name="Picture 4" title="smiling lady working on lapto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345"/>
            <a:ext cx="4423253" cy="27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23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contacts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Create profiles of the instructors, teaching assistants, and guest lectures from a single location.</a:t>
            </a:r>
          </a:p>
          <a:p>
            <a:pPr marL="0" indent="0">
              <a:lnSpc>
                <a:spcPct val="150000"/>
              </a:lnSpc>
              <a:buClr>
                <a:srgbClr val="08BFEA"/>
              </a:buClr>
              <a:buSzPct val="175000"/>
            </a:pPr>
            <a:endParaRPr lang="en-US" sz="1800" b="0" dirty="0"/>
          </a:p>
        </p:txBody>
      </p:sp>
      <p:pic>
        <p:nvPicPr>
          <p:cNvPr id="5" name="Picture 4" descr="contacts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189" y="1995559"/>
            <a:ext cx="4596191" cy="27091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4439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70" y="1287045"/>
            <a:ext cx="7158741" cy="28723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sz="1800" b="0" dirty="0"/>
              <a:t>Why use </a:t>
            </a:r>
            <a:r>
              <a:rPr lang="en-US" sz="1800" dirty="0">
                <a:solidFill>
                  <a:schemeClr val="accent2"/>
                </a:solidFill>
              </a:rPr>
              <a:t>Contacts</a:t>
            </a:r>
            <a:r>
              <a:rPr lang="en-US" sz="1800" b="0" dirty="0"/>
              <a:t> if I have this information in my </a:t>
            </a:r>
            <a:r>
              <a:rPr lang="en-US" sz="1800" dirty="0">
                <a:solidFill>
                  <a:schemeClr val="accent2"/>
                </a:solidFill>
              </a:rPr>
              <a:t>Syllabus</a:t>
            </a:r>
            <a:r>
              <a:rPr lang="en-US" sz="1800" b="0" dirty="0"/>
              <a:t>?</a:t>
            </a:r>
            <a:endParaRPr lang="en-US" sz="1800" dirty="0">
              <a:solidFill>
                <a:schemeClr val="accent2"/>
              </a:solidFill>
            </a:endParaRPr>
          </a:p>
          <a:p>
            <a:pPr marL="0" indent="0">
              <a:lnSpc>
                <a:spcPct val="150000"/>
              </a:lnSpc>
            </a:pPr>
            <a:endParaRPr lang="en-US" sz="1800" b="0" dirty="0">
              <a:solidFill>
                <a:schemeClr val="accent2"/>
              </a:solidFill>
            </a:endParaRPr>
          </a:p>
          <a:p>
            <a:pPr marL="0" indent="0">
              <a:lnSpc>
                <a:spcPct val="150000"/>
              </a:lnSpc>
            </a:pPr>
            <a:endParaRPr lang="en-US" sz="1800" b="0" dirty="0"/>
          </a:p>
          <a:p>
            <a:pPr marL="0" indent="0">
              <a:spcBef>
                <a:spcPts val="0"/>
              </a:spcBef>
            </a:pPr>
            <a:endParaRPr lang="en-US" sz="1800" b="0" dirty="0"/>
          </a:p>
          <a:p>
            <a:endParaRPr lang="en-US" b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FREQUENTLY ASKED QUESTIONS</a:t>
            </a:r>
          </a:p>
        </p:txBody>
      </p:sp>
      <p:pic>
        <p:nvPicPr>
          <p:cNvPr id="7" name="Picture 6" title="&quot;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63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0436" y="381993"/>
            <a:ext cx="6075094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TRY IT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4427" y="1095179"/>
            <a:ext cx="686309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your </a:t>
            </a:r>
            <a:r>
              <a:rPr lang="en-US" b="1" dirty="0">
                <a:solidFill>
                  <a:schemeClr val="accent2"/>
                </a:solidFill>
              </a:rPr>
              <a:t>Practice Course </a:t>
            </a:r>
            <a:r>
              <a:rPr lang="en-US" dirty="0"/>
              <a:t>to create a new contact profile. </a:t>
            </a:r>
          </a:p>
        </p:txBody>
      </p:sp>
      <p:pic>
        <p:nvPicPr>
          <p:cNvPr id="8" name="Picture 7" title="&quot;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88" y="460924"/>
            <a:ext cx="800100" cy="367030"/>
          </a:xfrm>
          <a:prstGeom prst="rect">
            <a:avLst/>
          </a:prstGeom>
        </p:spPr>
      </p:pic>
      <p:pic>
        <p:nvPicPr>
          <p:cNvPr id="5" name="Picture 4" title="smiling lady working on lapto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345"/>
            <a:ext cx="4423253" cy="27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714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Tasks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Designed to keep students on track.</a:t>
            </a:r>
          </a:p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Identify course milestones into tasks. </a:t>
            </a:r>
          </a:p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New tasks will need: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1" dirty="0">
                <a:solidFill>
                  <a:schemeClr val="accent2"/>
                </a:solidFill>
              </a:rPr>
              <a:t> Task Name</a:t>
            </a:r>
            <a:endParaRPr lang="en-US" sz="1800" dirty="0"/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1" dirty="0">
                <a:solidFill>
                  <a:schemeClr val="accent2"/>
                </a:solidFill>
              </a:rPr>
              <a:t> Description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1" dirty="0">
                <a:solidFill>
                  <a:schemeClr val="accent2"/>
                </a:solidFill>
              </a:rPr>
              <a:t> Due Date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1" dirty="0">
                <a:solidFill>
                  <a:schemeClr val="accent2"/>
                </a:solidFill>
              </a:rPr>
              <a:t> Priority</a:t>
            </a:r>
          </a:p>
        </p:txBody>
      </p:sp>
    </p:spTree>
    <p:extLst>
      <p:ext uri="{BB962C8B-B14F-4D97-AF65-F5344CB8AC3E}">
        <p14:creationId xmlns:p14="http://schemas.microsoft.com/office/powerpoint/2010/main" val="3832315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0436" y="381993"/>
            <a:ext cx="6075094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TRY IT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4427" y="1095179"/>
            <a:ext cx="686309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your </a:t>
            </a:r>
            <a:r>
              <a:rPr lang="en-US" b="1" dirty="0">
                <a:solidFill>
                  <a:schemeClr val="accent2"/>
                </a:solidFill>
              </a:rPr>
              <a:t>Practice Course </a:t>
            </a:r>
            <a:r>
              <a:rPr lang="en-US" dirty="0"/>
              <a:t>to create new task. </a:t>
            </a:r>
          </a:p>
        </p:txBody>
      </p:sp>
      <p:pic>
        <p:nvPicPr>
          <p:cNvPr id="8" name="Picture 7" title="&quot;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88" y="460924"/>
            <a:ext cx="800100" cy="367030"/>
          </a:xfrm>
          <a:prstGeom prst="rect">
            <a:avLst/>
          </a:prstGeom>
        </p:spPr>
      </p:pic>
      <p:pic>
        <p:nvPicPr>
          <p:cNvPr id="5" name="Picture 4" title="smiling lady working on lapto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345"/>
            <a:ext cx="4423253" cy="27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00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218" y="1281597"/>
            <a:ext cx="6926682" cy="18147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sz="1800" b="0" dirty="0"/>
              <a:t>Which course tools will you use?</a:t>
            </a:r>
          </a:p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sz="1800" b="0" dirty="0"/>
              <a:t>Which course communication tools will you use?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Spotlight on communication</a:t>
            </a:r>
          </a:p>
        </p:txBody>
      </p:sp>
      <p:pic>
        <p:nvPicPr>
          <p:cNvPr id="5" name="Picture 4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3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218" y="1281597"/>
            <a:ext cx="6926682" cy="181478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sz="1800" b="0" dirty="0"/>
              <a:t>To learn more, visit </a:t>
            </a:r>
            <a:r>
              <a:rPr lang="en-US" sz="1800" dirty="0">
                <a:solidFill>
                  <a:srgbClr val="08BFEA"/>
                </a:solidFill>
              </a:rPr>
              <a:t>help.blackboard.com</a:t>
            </a:r>
            <a:r>
              <a:rPr lang="en-US" sz="1800" b="0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WRAP UP</a:t>
            </a:r>
          </a:p>
        </p:txBody>
      </p:sp>
      <p:pic>
        <p:nvPicPr>
          <p:cNvPr id="5" name="Picture 4" title="&quot;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5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218" y="1200041"/>
            <a:ext cx="6926682" cy="34804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SzPct val="175000"/>
              <a:buBlip>
                <a:blip r:embed="rId2"/>
              </a:buBlip>
            </a:pPr>
            <a:r>
              <a:rPr lang="en-US" sz="1800" b="0" dirty="0"/>
              <a:t>Add here or delete slide</a:t>
            </a:r>
          </a:p>
          <a:p>
            <a:pPr>
              <a:lnSpc>
                <a:spcPct val="150000"/>
              </a:lnSpc>
              <a:buSzPct val="175000"/>
              <a:buBlip>
                <a:blip r:embed="rId2"/>
              </a:buBlip>
            </a:pPr>
            <a:r>
              <a:rPr lang="en-US" sz="1800" b="0" dirty="0"/>
              <a:t>Add here</a:t>
            </a:r>
          </a:p>
          <a:p>
            <a:pPr>
              <a:lnSpc>
                <a:spcPct val="150000"/>
              </a:lnSpc>
              <a:buSzPct val="175000"/>
              <a:buBlip>
                <a:blip r:embed="rId2"/>
              </a:buBlip>
            </a:pPr>
            <a:endParaRPr lang="en-US" sz="1800" b="0" dirty="0"/>
          </a:p>
          <a:p>
            <a:pPr>
              <a:lnSpc>
                <a:spcPct val="150000"/>
              </a:lnSpc>
              <a:buSzPct val="175000"/>
              <a:buBlip>
                <a:blip r:embed="rId2"/>
              </a:buBlip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Contact Info</a:t>
            </a:r>
          </a:p>
        </p:txBody>
      </p:sp>
      <p:pic>
        <p:nvPicPr>
          <p:cNvPr id="5" name="Picture 4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9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87" y="365760"/>
            <a:ext cx="6787961" cy="54864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yuthaya"/>
                <a:cs typeface="Ayuthaya"/>
              </a:rPr>
              <a:t>BENEFITS OF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8603" y="1100628"/>
            <a:ext cx="7713636" cy="3827695"/>
          </a:xfrm>
        </p:spPr>
        <p:txBody>
          <a:bodyPr>
            <a:normAutofit/>
          </a:bodyPr>
          <a:lstStyle/>
          <a:p>
            <a:pPr marL="285750" lvl="0" indent="-285750">
              <a:lnSpc>
                <a:spcPct val="14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b="0" dirty="0"/>
              <a:t>Communication tools in online courses keep students </a:t>
            </a:r>
            <a:r>
              <a:rPr lang="en-US" dirty="0">
                <a:solidFill>
                  <a:srgbClr val="863204"/>
                </a:solidFill>
              </a:rPr>
              <a:t>motivated </a:t>
            </a:r>
            <a:r>
              <a:rPr lang="en-US" b="0" dirty="0"/>
              <a:t>and </a:t>
            </a:r>
            <a:r>
              <a:rPr lang="en-US" dirty="0">
                <a:solidFill>
                  <a:srgbClr val="863204"/>
                </a:solidFill>
              </a:rPr>
              <a:t>engaged</a:t>
            </a:r>
            <a:r>
              <a:rPr lang="en-US" b="0" dirty="0"/>
              <a:t>. </a:t>
            </a:r>
          </a:p>
          <a:p>
            <a:pPr marL="285750" lvl="0" indent="-285750">
              <a:lnSpc>
                <a:spcPct val="14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b="0" dirty="0"/>
              <a:t>Students benefit by </a:t>
            </a:r>
            <a:r>
              <a:rPr lang="en-US" dirty="0">
                <a:solidFill>
                  <a:srgbClr val="863204"/>
                </a:solidFill>
              </a:rPr>
              <a:t>sharing new opinions</a:t>
            </a:r>
            <a:r>
              <a:rPr lang="en-US" b="0" dirty="0"/>
              <a:t>.</a:t>
            </a:r>
          </a:p>
          <a:p>
            <a:pPr marL="285750" lvl="0" indent="-285750">
              <a:lnSpc>
                <a:spcPct val="14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b="0" dirty="0"/>
              <a:t>Promote </a:t>
            </a:r>
            <a:r>
              <a:rPr lang="en-US" dirty="0">
                <a:solidFill>
                  <a:srgbClr val="863204"/>
                </a:solidFill>
              </a:rPr>
              <a:t>student success</a:t>
            </a:r>
            <a:r>
              <a:rPr lang="en-US" b="0" dirty="0"/>
              <a:t>.</a:t>
            </a:r>
          </a:p>
          <a:p>
            <a:pPr marL="285750" lvl="0" indent="-285750">
              <a:lnSpc>
                <a:spcPct val="140000"/>
              </a:lnSpc>
              <a:buClr>
                <a:srgbClr val="08BFEA"/>
              </a:buClr>
              <a:buSzPct val="175000"/>
              <a:buBlip>
                <a:blip r:embed="rId2"/>
              </a:buBlip>
            </a:pPr>
            <a:r>
              <a:rPr lang="en-US" b="0" dirty="0"/>
              <a:t>Use a variety of tools to interact </a:t>
            </a:r>
            <a:r>
              <a:rPr lang="en-US" dirty="0">
                <a:solidFill>
                  <a:srgbClr val="863204"/>
                </a:solidFill>
              </a:rPr>
              <a:t>asynchronously</a:t>
            </a:r>
            <a:r>
              <a:rPr lang="en-US" b="0" dirty="0"/>
              <a:t>.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25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sz="2600" dirty="0">
                <a:solidFill>
                  <a:srgbClr val="863204"/>
                </a:solidFill>
                <a:latin typeface="Ayuthaya"/>
                <a:cs typeface="Ayuthaya"/>
              </a:rPr>
              <a:t>How will you keep students informed?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While exploring, try to identify the tools you will use to: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Notify students of important dates or reminders.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Know when they have completed course milestones.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How to get help if they have a questions.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Best methods of contact.</a:t>
            </a:r>
          </a:p>
          <a:p>
            <a:pPr marL="0" indent="0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4380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Announcements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Post </a:t>
            </a:r>
            <a:r>
              <a:rPr lang="en-US" sz="1800" dirty="0">
                <a:solidFill>
                  <a:srgbClr val="863204"/>
                </a:solidFill>
              </a:rPr>
              <a:t>timely information </a:t>
            </a:r>
            <a:r>
              <a:rPr lang="en-US" sz="1800" b="0" dirty="0"/>
              <a:t>critical to course success.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Due dates for assignments and projects.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 Changes to your syllabus.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Corrections/clarifications of materials.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 Exam schedules/reminders. 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endParaRPr lang="en-US" sz="1800" dirty="0"/>
          </a:p>
          <a:p>
            <a:pPr marL="342900" lvl="1" indent="-342900">
              <a:lnSpc>
                <a:spcPct val="160000"/>
              </a:lnSpc>
              <a:spcBef>
                <a:spcPts val="800"/>
              </a:spcBef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1" dirty="0">
                <a:solidFill>
                  <a:srgbClr val="863204"/>
                </a:solidFill>
              </a:rPr>
              <a:t>Default module: </a:t>
            </a:r>
            <a:r>
              <a:rPr lang="en-US" sz="1800" dirty="0"/>
              <a:t>Announcements are typically one of the first things a student sees when accessing the course.</a:t>
            </a:r>
          </a:p>
          <a:p>
            <a:pPr marL="0" indent="0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365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70" y="1287045"/>
            <a:ext cx="7158741" cy="28723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sz="1800" b="0" dirty="0"/>
              <a:t>What are the </a:t>
            </a:r>
            <a:r>
              <a:rPr lang="en-US" sz="1800" dirty="0">
                <a:solidFill>
                  <a:schemeClr val="accent2"/>
                </a:solidFill>
              </a:rPr>
              <a:t>benefits of using Announcements </a:t>
            </a:r>
            <a:r>
              <a:rPr lang="en-US" sz="1800" b="0" dirty="0"/>
              <a:t>instead of </a:t>
            </a:r>
            <a:r>
              <a:rPr lang="en-US" sz="1800" dirty="0">
                <a:solidFill>
                  <a:schemeClr val="accent2"/>
                </a:solidFill>
              </a:rPr>
              <a:t>email?</a:t>
            </a:r>
            <a:endParaRPr lang="en-US" sz="1800" b="0" dirty="0"/>
          </a:p>
          <a:p>
            <a:pPr marL="0" indent="0">
              <a:spcBef>
                <a:spcPts val="0"/>
              </a:spcBef>
            </a:pPr>
            <a:endParaRPr lang="en-US" sz="1800" b="0" dirty="0"/>
          </a:p>
          <a:p>
            <a:endParaRPr lang="en-US" b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FREQUENTLY ASKED QUESTIONS</a:t>
            </a:r>
          </a:p>
        </p:txBody>
      </p:sp>
      <p:pic>
        <p:nvPicPr>
          <p:cNvPr id="7" name="Picture 6" title="&quot;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9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0436" y="381993"/>
            <a:ext cx="6075094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TRY IT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4427" y="1095179"/>
            <a:ext cx="686309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your </a:t>
            </a:r>
            <a:r>
              <a:rPr lang="en-US" b="1" dirty="0">
                <a:solidFill>
                  <a:schemeClr val="accent2"/>
                </a:solidFill>
              </a:rPr>
              <a:t>Practice Course </a:t>
            </a:r>
            <a:r>
              <a:rPr lang="en-US" dirty="0"/>
              <a:t>to experiment with creating announcements. </a:t>
            </a:r>
          </a:p>
        </p:txBody>
      </p:sp>
      <p:pic>
        <p:nvPicPr>
          <p:cNvPr id="8" name="Picture 7" title="&quot;&quot;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88" y="460924"/>
            <a:ext cx="800100" cy="367030"/>
          </a:xfrm>
          <a:prstGeom prst="rect">
            <a:avLst/>
          </a:prstGeom>
        </p:spPr>
      </p:pic>
      <p:pic>
        <p:nvPicPr>
          <p:cNvPr id="5" name="Picture 4" title="smiling lady working on lapto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345"/>
            <a:ext cx="4423253" cy="27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18" y="36576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863204"/>
                </a:solidFill>
                <a:latin typeface="Ayuthaya"/>
                <a:cs typeface="Ayuthaya"/>
              </a:rPr>
              <a:t>email</a:t>
            </a:r>
          </a:p>
        </p:txBody>
      </p:sp>
      <p:pic>
        <p:nvPicPr>
          <p:cNvPr id="4" name="Picture 3" title="&quot;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4292"/>
            <a:ext cx="441325" cy="36576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Send </a:t>
            </a:r>
            <a:r>
              <a:rPr lang="en-US" sz="1800" dirty="0">
                <a:solidFill>
                  <a:srgbClr val="863204"/>
                </a:solidFill>
              </a:rPr>
              <a:t>email messages </a:t>
            </a:r>
            <a:r>
              <a:rPr lang="en-US" sz="1800" b="0" dirty="0"/>
              <a:t>to other course members’ </a:t>
            </a:r>
            <a:r>
              <a:rPr lang="en-US" sz="1800" dirty="0">
                <a:solidFill>
                  <a:srgbClr val="863204"/>
                </a:solidFill>
              </a:rPr>
              <a:t>external </a:t>
            </a:r>
            <a:r>
              <a:rPr lang="en-US" sz="1800" b="0" dirty="0"/>
              <a:t>email addresses.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dirty="0"/>
              <a:t> You can only send email to members of the course.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 </a:t>
            </a:r>
            <a:r>
              <a:rPr lang="en-US" sz="1800" dirty="0"/>
              <a:t>All records of email will exist in your external email account.</a:t>
            </a:r>
          </a:p>
          <a:p>
            <a:pPr lvl="3">
              <a:lnSpc>
                <a:spcPct val="150000"/>
              </a:lnSpc>
              <a:buClr>
                <a:srgbClr val="08BFEA"/>
              </a:buClr>
              <a:buSzPct val="175000"/>
              <a:buBlip>
                <a:blip r:embed="rId4"/>
              </a:buBlip>
            </a:pPr>
            <a:r>
              <a:rPr lang="en-US" sz="1800" b="0" dirty="0"/>
              <a:t> There </a:t>
            </a:r>
            <a:r>
              <a:rPr lang="en-US" sz="1800" dirty="0"/>
              <a:t>must be a subject line to send the message. </a:t>
            </a:r>
          </a:p>
          <a:p>
            <a:pPr marL="0" indent="0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05014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1652</TotalTime>
  <Words>691</Words>
  <Application>Microsoft Office PowerPoint</Application>
  <PresentationFormat>On-screen Show (4:3)</PresentationFormat>
  <Paragraphs>128</Paragraphs>
  <Slides>27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Ayuthaya</vt:lpstr>
      <vt:lpstr>Calibri</vt:lpstr>
      <vt:lpstr>Century Gothic</vt:lpstr>
      <vt:lpstr>Tunga</vt:lpstr>
      <vt:lpstr>Wingdings</vt:lpstr>
      <vt:lpstr>Angles</vt:lpstr>
      <vt:lpstr>PowerPoint Presentation</vt:lpstr>
      <vt:lpstr>Objectives</vt:lpstr>
      <vt:lpstr>Contact Info</vt:lpstr>
      <vt:lpstr>BENEFITS OF Communication</vt:lpstr>
      <vt:lpstr>How will you keep students informed?</vt:lpstr>
      <vt:lpstr>Announcements</vt:lpstr>
      <vt:lpstr>FREQUENTLY ASKED QUESTIONS</vt:lpstr>
      <vt:lpstr>TRY IT</vt:lpstr>
      <vt:lpstr>email</vt:lpstr>
      <vt:lpstr>Course message</vt:lpstr>
      <vt:lpstr>FREQUENTLY ASKED QUESTIONS</vt:lpstr>
      <vt:lpstr>TRY IT</vt:lpstr>
      <vt:lpstr>syllabus</vt:lpstr>
      <vt:lpstr>Upload a syllabus file</vt:lpstr>
      <vt:lpstr>Use the syllabus builder</vt:lpstr>
      <vt:lpstr>TRY IT</vt:lpstr>
      <vt:lpstr>calendar</vt:lpstr>
      <vt:lpstr>Calendar User Customizations</vt:lpstr>
      <vt:lpstr>Calendar Interface</vt:lpstr>
      <vt:lpstr>TRY IT</vt:lpstr>
      <vt:lpstr>contacts</vt:lpstr>
      <vt:lpstr>FREQUENTLY ASKED QUESTIONS</vt:lpstr>
      <vt:lpstr>TRY IT</vt:lpstr>
      <vt:lpstr>Tasks</vt:lpstr>
      <vt:lpstr>TRY IT</vt:lpstr>
      <vt:lpstr>Spotlight on communication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Kjos</dc:creator>
  <cp:lastModifiedBy>Kimberly Hillyard</cp:lastModifiedBy>
  <cp:revision>84</cp:revision>
  <dcterms:created xsi:type="dcterms:W3CDTF">2013-09-10T19:30:00Z</dcterms:created>
  <dcterms:modified xsi:type="dcterms:W3CDTF">2016-05-20T19:21:14Z</dcterms:modified>
</cp:coreProperties>
</file>